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19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3251-81DC-48FF-A262-87314D1D8699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z-Transform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772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/>
              <a:t>The </a:t>
            </a:r>
            <a:r>
              <a:rPr lang="en-US" altLang="en-US" sz="2400" dirty="0">
                <a:solidFill>
                  <a:srgbClr val="CC0000"/>
                </a:solidFill>
              </a:rPr>
              <a:t>z-transform</a:t>
            </a:r>
            <a:r>
              <a:rPr lang="en-US" altLang="en-US" sz="2400" dirty="0"/>
              <a:t> is the most general concept for the transformation of discrete-time series. 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The </a:t>
            </a:r>
            <a:r>
              <a:rPr lang="en-US" altLang="en-US" sz="2400" dirty="0">
                <a:solidFill>
                  <a:srgbClr val="CC0000"/>
                </a:solidFill>
              </a:rPr>
              <a:t>Laplace transform</a:t>
            </a:r>
            <a:r>
              <a:rPr lang="en-US" altLang="en-US" sz="2400" dirty="0"/>
              <a:t> is the more general concept for the transformation of continuous time processes. 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For example, the Laplace transform allows you to transform a differential equation, and its corresponding initial and boundary value problems, into a space in which the equation can be solved by ordinary algebra.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The switching of spaces to transform calculus problems into algebraic operations on transforms is called operational calculus. The Laplace and z transforms are the most important methods for this purpose.</a:t>
            </a:r>
          </a:p>
        </p:txBody>
      </p:sp>
    </p:spTree>
    <p:extLst>
      <p:ext uri="{BB962C8B-B14F-4D97-AF65-F5344CB8AC3E}">
        <p14:creationId xmlns:p14="http://schemas.microsoft.com/office/powerpoint/2010/main" val="3258745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FFBAF-FC35-4237-B47E-29CD4BA0A0EB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Convergence of Finite Sequences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762000" y="1600200"/>
            <a:ext cx="7696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b="1"/>
              <a:t>Suppose that only a finite number of sequence values are nonzero, so that:</a:t>
            </a:r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3200400" y="2133600"/>
          <a:ext cx="21717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3" imgW="2171520" imgH="965160" progId="Equation.3">
                  <p:embed/>
                </p:oleObj>
              </mc:Choice>
              <mc:Fallback>
                <p:oleObj name="Equation" r:id="rId3" imgW="217152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133600"/>
                        <a:ext cx="2171700" cy="96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838200" y="3200400"/>
            <a:ext cx="7696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b="1"/>
              <a:t>Where </a:t>
            </a:r>
            <a:r>
              <a:rPr lang="en-US" altLang="en-US" sz="2000" b="1" i="1"/>
              <a:t>n</a:t>
            </a:r>
            <a:r>
              <a:rPr lang="en-US" altLang="en-US" sz="2000" b="1" baseline="-25000"/>
              <a:t>1</a:t>
            </a:r>
            <a:r>
              <a:rPr lang="en-US" altLang="en-US" sz="2000" b="1"/>
              <a:t> and </a:t>
            </a:r>
            <a:r>
              <a:rPr lang="en-US" altLang="en-US" sz="2000" b="1" i="1"/>
              <a:t>n</a:t>
            </a:r>
            <a:r>
              <a:rPr lang="en-US" altLang="en-US" sz="2000" b="1" baseline="-25000"/>
              <a:t>2</a:t>
            </a:r>
            <a:r>
              <a:rPr lang="en-US" altLang="en-US" sz="2000" b="1"/>
              <a:t> are finite integers. Convergence requires </a:t>
            </a:r>
          </a:p>
        </p:txBody>
      </p:sp>
      <p:graphicFrame>
        <p:nvGraphicFramePr>
          <p:cNvPr id="13318" name="Object 6"/>
          <p:cNvGraphicFramePr>
            <a:graphicFrameLocks noChangeAspect="1"/>
          </p:cNvGraphicFramePr>
          <p:nvPr/>
        </p:nvGraphicFramePr>
        <p:xfrm>
          <a:off x="3124200" y="3733800"/>
          <a:ext cx="28956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5" imgW="2895480" imgH="355320" progId="Equation.3">
                  <p:embed/>
                </p:oleObj>
              </mc:Choice>
              <mc:Fallback>
                <p:oleObj name="Equation" r:id="rId5" imgW="289548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733800"/>
                        <a:ext cx="28956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819150" y="4191000"/>
            <a:ext cx="7696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b="1"/>
              <a:t>So that finite-length sequences have a region of convergence that is at least 0 &lt; |</a:t>
            </a:r>
            <a:r>
              <a:rPr lang="en-US" altLang="en-US" sz="2000" b="1" i="1"/>
              <a:t>z</a:t>
            </a:r>
            <a:r>
              <a:rPr lang="en-US" altLang="en-US" sz="2000" b="1"/>
              <a:t>| &lt; </a:t>
            </a:r>
            <a:r>
              <a:rPr lang="en-US" altLang="en-US" sz="2000" b="1">
                <a:sym typeface="Symbol" pitchFamily="18" charset="2"/>
              </a:rPr>
              <a:t>, and may include either </a:t>
            </a:r>
            <a:r>
              <a:rPr lang="en-US" altLang="en-US" sz="2000" b="1" i="1">
                <a:sym typeface="Symbol" pitchFamily="18" charset="2"/>
              </a:rPr>
              <a:t>z</a:t>
            </a:r>
            <a:r>
              <a:rPr lang="en-US" altLang="en-US" sz="2000" b="1">
                <a:sym typeface="Symbol" pitchFamily="18" charset="2"/>
              </a:rPr>
              <a:t> = 0 or </a:t>
            </a:r>
            <a:r>
              <a:rPr lang="en-US" altLang="en-US" sz="2000" b="1" i="1">
                <a:sym typeface="Symbol" pitchFamily="18" charset="2"/>
              </a:rPr>
              <a:t>z </a:t>
            </a:r>
            <a:r>
              <a:rPr lang="en-US" altLang="en-US" sz="2000" b="1">
                <a:sym typeface="Symbol" pitchFamily="18" charset="2"/>
              </a:rPr>
              <a:t>= .</a:t>
            </a:r>
          </a:p>
        </p:txBody>
      </p:sp>
    </p:spTree>
    <p:extLst>
      <p:ext uri="{BB962C8B-B14F-4D97-AF65-F5344CB8AC3E}">
        <p14:creationId xmlns:p14="http://schemas.microsoft.com/office/powerpoint/2010/main" val="688799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C9D4-2E04-4A47-9994-9FB22F0A81AA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Inverse z-Transform 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609600" y="1371600"/>
            <a:ext cx="7924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b="1"/>
              <a:t>The inverse z-transform can be derived by using Cauchy’s integral theorem. Start with the z-transform</a:t>
            </a:r>
          </a:p>
        </p:txBody>
      </p:sp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3352800" y="1981200"/>
          <a:ext cx="22098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3" imgW="2209680" imgH="901440" progId="Equation.3">
                  <p:embed/>
                </p:oleObj>
              </mc:Choice>
              <mc:Fallback>
                <p:oleObj name="Equation" r:id="rId3" imgW="2209680" imgH="901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981200"/>
                        <a:ext cx="2209800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609600" y="2895600"/>
            <a:ext cx="7924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b="1"/>
              <a:t>Multiply both sides by </a:t>
            </a:r>
            <a:r>
              <a:rPr lang="en-US" altLang="en-US" sz="2000" b="1" i="1"/>
              <a:t>z</a:t>
            </a:r>
            <a:r>
              <a:rPr lang="en-US" altLang="en-US" sz="2000" b="1" i="1" baseline="30000"/>
              <a:t>k-</a:t>
            </a:r>
            <a:r>
              <a:rPr lang="en-US" altLang="en-US" sz="2000" b="1" baseline="30000"/>
              <a:t>1 </a:t>
            </a:r>
            <a:r>
              <a:rPr lang="en-US" altLang="en-US" sz="2000" b="1"/>
              <a:t>and integrate with a contour integral for which the contour of integration encloses the origin and lies entirely within the region of convergence of </a:t>
            </a:r>
            <a:r>
              <a:rPr lang="en-US" altLang="en-US" sz="2000" b="1" i="1"/>
              <a:t>X</a:t>
            </a:r>
            <a:r>
              <a:rPr lang="en-US" altLang="en-US" sz="2000" b="1"/>
              <a:t>(</a:t>
            </a:r>
            <a:r>
              <a:rPr lang="en-US" altLang="en-US" sz="2000" b="1" i="1"/>
              <a:t>z</a:t>
            </a:r>
            <a:r>
              <a:rPr lang="en-US" altLang="en-US" sz="2000" b="1"/>
              <a:t>):</a:t>
            </a:r>
          </a:p>
        </p:txBody>
      </p:sp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1530350" y="3810000"/>
          <a:ext cx="5702300" cy="283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5" imgW="5702040" imgH="2831760" progId="Equation.3">
                  <p:embed/>
                </p:oleObj>
              </mc:Choice>
              <mc:Fallback>
                <p:oleObj name="Equation" r:id="rId5" imgW="5702040" imgH="2831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0350" y="3810000"/>
                        <a:ext cx="5702300" cy="283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1248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3094A-D618-4290-BFAA-78C53D8E41DE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Properties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z-transforms are linear:</a:t>
            </a:r>
            <a:br>
              <a:rPr lang="en-US" altLang="en-US" dirty="0"/>
            </a:b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The transform of a shifted sequence:</a:t>
            </a:r>
            <a:br>
              <a:rPr lang="en-US" altLang="en-US" dirty="0"/>
            </a:b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Multiplication:</a:t>
            </a:r>
            <a:br>
              <a:rPr lang="en-US" altLang="en-US" dirty="0"/>
            </a:br>
            <a:endParaRPr lang="en-US" alt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/>
              <a:t>But multiplication will affect the region of convergence and all the pole-zero locations will be scaled by a factor of a.</a:t>
            </a:r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2057400" y="2133600"/>
          <a:ext cx="44196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3" imgW="4419360" imgH="393480" progId="Equation.3">
                  <p:embed/>
                </p:oleObj>
              </mc:Choice>
              <mc:Fallback>
                <p:oleObj name="Equation" r:id="rId3" imgW="44193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133600"/>
                        <a:ext cx="44196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2209800" y="2971800"/>
          <a:ext cx="30607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5" imgW="3060360" imgH="482400" progId="Equation.3">
                  <p:embed/>
                </p:oleObj>
              </mc:Choice>
              <mc:Fallback>
                <p:oleObj name="Equation" r:id="rId5" imgW="306036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971800"/>
                        <a:ext cx="30607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2895600" y="4038600"/>
          <a:ext cx="26670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Equation" r:id="rId7" imgW="2666880" imgH="469800" progId="Equation.3">
                  <p:embed/>
                </p:oleObj>
              </mc:Choice>
              <mc:Fallback>
                <p:oleObj name="Equation" r:id="rId7" imgW="266688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038600"/>
                        <a:ext cx="266700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39322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D3A80-8160-4538-890D-236F3621460A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Transforms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066800" y="1676400"/>
            <a:ext cx="5954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The Laplace transform of a function </a:t>
            </a:r>
            <a:r>
              <a:rPr lang="en-US" altLang="en-US" b="1" i="1"/>
              <a:t>f</a:t>
            </a:r>
            <a:r>
              <a:rPr lang="en-US" altLang="en-US" b="1"/>
              <a:t>(</a:t>
            </a:r>
            <a:r>
              <a:rPr lang="en-US" altLang="en-US" b="1" i="1"/>
              <a:t>t</a:t>
            </a:r>
            <a:r>
              <a:rPr lang="en-US" altLang="en-US" b="1"/>
              <a:t>):</a:t>
            </a:r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2971800" y="2057400"/>
          <a:ext cx="25654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2565360" imgH="799920" progId="Equation.3">
                  <p:embed/>
                </p:oleObj>
              </mc:Choice>
              <mc:Fallback>
                <p:oleObj name="Equation" r:id="rId3" imgW="2565360" imgH="799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057400"/>
                        <a:ext cx="25654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066800" y="2971800"/>
            <a:ext cx="6664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The one-sided z-transform of a function </a:t>
            </a:r>
            <a:r>
              <a:rPr lang="en-US" altLang="en-US" b="1" i="1"/>
              <a:t>x</a:t>
            </a:r>
            <a:r>
              <a:rPr lang="en-US" altLang="en-US" b="1"/>
              <a:t>(</a:t>
            </a:r>
            <a:r>
              <a:rPr lang="en-US" altLang="en-US" b="1" i="1"/>
              <a:t>n</a:t>
            </a:r>
            <a:r>
              <a:rPr lang="en-US" altLang="en-US" b="1"/>
              <a:t>):</a:t>
            </a:r>
          </a:p>
        </p:txBody>
      </p:sp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2895600" y="3429000"/>
          <a:ext cx="25146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2514600" imgH="1041120" progId="Equation.3">
                  <p:embed/>
                </p:oleObj>
              </mc:Choice>
              <mc:Fallback>
                <p:oleObj name="Equation" r:id="rId5" imgW="2514600" imgH="1041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429000"/>
                        <a:ext cx="2514600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14400" y="4572000"/>
            <a:ext cx="6646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The two-sided z-transform of a function </a:t>
            </a:r>
            <a:r>
              <a:rPr lang="en-US" altLang="en-US" b="1" i="1"/>
              <a:t>x</a:t>
            </a:r>
            <a:r>
              <a:rPr lang="en-US" altLang="en-US" b="1"/>
              <a:t>(</a:t>
            </a:r>
            <a:r>
              <a:rPr lang="en-US" altLang="en-US" b="1" i="1"/>
              <a:t>n</a:t>
            </a:r>
            <a:r>
              <a:rPr lang="en-US" altLang="en-US" b="1"/>
              <a:t>):</a:t>
            </a:r>
          </a:p>
        </p:txBody>
      </p:sp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2895600" y="5019675"/>
          <a:ext cx="25908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7" imgW="2590560" imgH="1028520" progId="Equation.3">
                  <p:embed/>
                </p:oleObj>
              </mc:Choice>
              <mc:Fallback>
                <p:oleObj name="Equation" r:id="rId7" imgW="2590560" imgH="1028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5019675"/>
                        <a:ext cx="2590800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6939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37ABF-29E1-4796-99D5-F086D61CA265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Relationship to Fourier Transform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066800" y="1447800"/>
            <a:ext cx="7086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/>
              <a:t>Note that expressing the complex variable </a:t>
            </a:r>
            <a:r>
              <a:rPr lang="en-US" altLang="en-US" b="1" i="1"/>
              <a:t>z</a:t>
            </a:r>
            <a:r>
              <a:rPr lang="en-US" altLang="en-US" b="1"/>
              <a:t> in polar form reveals the relationship to the Fourier transform:</a:t>
            </a:r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1136650" y="2667000"/>
          <a:ext cx="4533900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4533840" imgH="2819160" progId="Equation.3">
                  <p:embed/>
                </p:oleObj>
              </mc:Choice>
              <mc:Fallback>
                <p:oleObj name="Equation" r:id="rId3" imgW="4533840" imgH="2819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6650" y="2667000"/>
                        <a:ext cx="4533900" cy="281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066800" y="5562600"/>
            <a:ext cx="670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/>
              <a:t>which is the </a:t>
            </a:r>
            <a:r>
              <a:rPr lang="en-US" altLang="en-US">
                <a:solidFill>
                  <a:srgbClr val="CC0000"/>
                </a:solidFill>
              </a:rPr>
              <a:t>Fourier transform</a:t>
            </a:r>
            <a:r>
              <a:rPr lang="en-US" altLang="en-US"/>
              <a:t> of </a:t>
            </a:r>
            <a:r>
              <a:rPr lang="en-US" altLang="en-US" i="1"/>
              <a:t>x</a:t>
            </a:r>
            <a:r>
              <a:rPr lang="en-US" altLang="en-US"/>
              <a:t>(</a:t>
            </a:r>
            <a:r>
              <a:rPr lang="en-US" altLang="en-US" i="1"/>
              <a:t>n</a:t>
            </a:r>
            <a:r>
              <a:rPr lang="en-US" altLang="en-US"/>
              <a:t>)</a:t>
            </a:r>
            <a:r>
              <a:rPr lang="en-US" altLang="en-US" i="1"/>
              <a:t>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193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83DD-5D10-4BAA-A467-B07FF2719DC2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Region of Convergence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838200" y="1447800"/>
            <a:ext cx="777240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The z-transform of </a:t>
            </a:r>
            <a:r>
              <a:rPr lang="en-US" altLang="en-US" b="1" i="1"/>
              <a:t>x</a:t>
            </a:r>
            <a:r>
              <a:rPr lang="en-US" altLang="en-US" b="1"/>
              <a:t>(</a:t>
            </a:r>
            <a:r>
              <a:rPr lang="en-US" altLang="en-US" b="1" i="1"/>
              <a:t>n</a:t>
            </a:r>
            <a:r>
              <a:rPr lang="en-US" altLang="en-US" b="1"/>
              <a:t>) can be viewed as the Fourier transform of </a:t>
            </a:r>
            <a:r>
              <a:rPr lang="en-US" altLang="en-US" b="1" i="1"/>
              <a:t>x</a:t>
            </a:r>
            <a:r>
              <a:rPr lang="en-US" altLang="en-US" b="1"/>
              <a:t>(</a:t>
            </a:r>
            <a:r>
              <a:rPr lang="en-US" altLang="en-US" b="1" i="1"/>
              <a:t>n</a:t>
            </a:r>
            <a:r>
              <a:rPr lang="en-US" altLang="en-US" b="1"/>
              <a:t>) multiplied by an exponential sequence </a:t>
            </a:r>
            <a:r>
              <a:rPr lang="en-US" altLang="en-US" b="1" i="1"/>
              <a:t>r</a:t>
            </a:r>
            <a:r>
              <a:rPr lang="en-US" altLang="en-US" b="1" i="1" baseline="30000"/>
              <a:t>-n</a:t>
            </a:r>
            <a:r>
              <a:rPr lang="en-US" altLang="en-US" b="1"/>
              <a:t>, and the z-transform may converge even when the Fourier transform does not. </a:t>
            </a:r>
          </a:p>
          <a:p>
            <a:pPr>
              <a:spcBef>
                <a:spcPct val="50000"/>
              </a:spcBef>
            </a:pPr>
            <a:r>
              <a:rPr lang="en-US" altLang="en-US" b="1"/>
              <a:t>By redefining convergence, it is possible that the Fourier transform may converge when the z-transform does not. </a:t>
            </a:r>
          </a:p>
          <a:p>
            <a:pPr>
              <a:spcBef>
                <a:spcPct val="50000"/>
              </a:spcBef>
            </a:pPr>
            <a:r>
              <a:rPr lang="en-US" altLang="en-US" b="1"/>
              <a:t>For the Fourier transform to converge, the sequence must have finite energy, or:</a:t>
            </a:r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3429000" y="5257800"/>
          <a:ext cx="22225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2222280" imgH="1028520" progId="Equation.3">
                  <p:embed/>
                </p:oleObj>
              </mc:Choice>
              <mc:Fallback>
                <p:oleObj name="Equation" r:id="rId3" imgW="2222280" imgH="1028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257800"/>
                        <a:ext cx="2222500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2046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2EDA9-26D9-4280-8E07-9925DA363631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Convergence, continued</a:t>
            </a:r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3200400" y="2133600"/>
          <a:ext cx="25908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2590560" imgH="1028520" progId="Equation.3">
                  <p:embed/>
                </p:oleObj>
              </mc:Choice>
              <mc:Fallback>
                <p:oleObj name="Equation" r:id="rId3" imgW="2590560" imgH="1028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133600"/>
                        <a:ext cx="2590800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685800" y="1447800"/>
            <a:ext cx="7086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The power series for the z-transform is called a </a:t>
            </a:r>
            <a:r>
              <a:rPr lang="en-US" altLang="en-US" b="1">
                <a:solidFill>
                  <a:srgbClr val="CC0000"/>
                </a:solidFill>
              </a:rPr>
              <a:t>Laurent series</a:t>
            </a:r>
            <a:r>
              <a:rPr lang="en-US" altLang="en-US" b="1"/>
              <a:t>: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762000" y="3276600"/>
            <a:ext cx="7924800" cy="283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The Laurent series, and therefore the z-transform, represents an analytic function at every point inside the region of convergence, and therefore the z-transform and all its derivatives must be continuous functions of </a:t>
            </a:r>
            <a:r>
              <a:rPr lang="en-US" altLang="en-US" b="1" i="1"/>
              <a:t>z</a:t>
            </a:r>
            <a:r>
              <a:rPr lang="en-US" altLang="en-US" b="1"/>
              <a:t> inside the region of convergence.</a:t>
            </a:r>
          </a:p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CC0000"/>
                </a:solidFill>
              </a:rPr>
              <a:t>In general, the Laurent series will converge in an annular region of the z-plane</a:t>
            </a:r>
            <a:r>
              <a:rPr lang="en-US" altLang="en-US" b="1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48171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29BBA-360D-4861-B944-64D72062B9D6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Some Special Functions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838200" y="1676400"/>
            <a:ext cx="7543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First we introduce the </a:t>
            </a:r>
            <a:r>
              <a:rPr lang="en-US" altLang="en-US" b="1">
                <a:solidFill>
                  <a:srgbClr val="CC0000"/>
                </a:solidFill>
              </a:rPr>
              <a:t>Dirac delta function</a:t>
            </a:r>
            <a:r>
              <a:rPr lang="en-US" altLang="en-US" b="1"/>
              <a:t> (or unit sample function):</a:t>
            </a:r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2286000" y="2514600"/>
          <a:ext cx="2057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2057400" imgH="838080" progId="Equation.3">
                  <p:embed/>
                </p:oleObj>
              </mc:Choice>
              <mc:Fallback>
                <p:oleObj name="Equation" r:id="rId3" imgW="205740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514600"/>
                        <a:ext cx="20574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914400" y="3352800"/>
            <a:ext cx="7543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This allows an arbitrary sequence </a:t>
            </a:r>
            <a:r>
              <a:rPr lang="en-US" altLang="en-US" b="1" i="1"/>
              <a:t>x</a:t>
            </a:r>
            <a:r>
              <a:rPr lang="en-US" altLang="en-US" b="1"/>
              <a:t>(</a:t>
            </a:r>
            <a:r>
              <a:rPr lang="en-US" altLang="en-US" b="1" i="1"/>
              <a:t>n</a:t>
            </a:r>
            <a:r>
              <a:rPr lang="en-US" altLang="en-US" b="1"/>
              <a:t>) or continuous-time function </a:t>
            </a:r>
            <a:r>
              <a:rPr lang="en-US" altLang="en-US" b="1" i="1"/>
              <a:t>f</a:t>
            </a:r>
            <a:r>
              <a:rPr lang="en-US" altLang="en-US" b="1"/>
              <a:t>(</a:t>
            </a:r>
            <a:r>
              <a:rPr lang="en-US" altLang="en-US" b="1" i="1"/>
              <a:t>t</a:t>
            </a:r>
            <a:r>
              <a:rPr lang="en-US" altLang="en-US" b="1"/>
              <a:t>) to be expressed as:</a:t>
            </a:r>
          </a:p>
        </p:txBody>
      </p:sp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2819400" y="4114800"/>
          <a:ext cx="3124200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5" imgW="3124080" imgH="1904760" progId="Equation.3">
                  <p:embed/>
                </p:oleObj>
              </mc:Choice>
              <mc:Fallback>
                <p:oleObj name="Equation" r:id="rId5" imgW="3124080" imgH="1904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4114800"/>
                        <a:ext cx="3124200" cy="190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632325" y="261143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or</a:t>
            </a:r>
          </a:p>
        </p:txBody>
      </p:sp>
      <p:graphicFrame>
        <p:nvGraphicFramePr>
          <p:cNvPr id="8200" name="Object 8"/>
          <p:cNvGraphicFramePr>
            <a:graphicFrameLocks noChangeAspect="1"/>
          </p:cNvGraphicFramePr>
          <p:nvPr/>
        </p:nvGraphicFramePr>
        <p:xfrm>
          <a:off x="5327650" y="2481263"/>
          <a:ext cx="19177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7" imgW="1917360" imgH="838080" progId="Equation.3">
                  <p:embed/>
                </p:oleObj>
              </mc:Choice>
              <mc:Fallback>
                <p:oleObj name="Equation" r:id="rId7" imgW="191736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7650" y="2481263"/>
                        <a:ext cx="19177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131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CF597-C95A-4833-AF52-EBB53250741C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Convolution, Unit Step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838200" y="1676400"/>
            <a:ext cx="7543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These are referred to as discrete-time or continuous-time </a:t>
            </a:r>
            <a:r>
              <a:rPr lang="en-US" altLang="en-US" b="1">
                <a:solidFill>
                  <a:srgbClr val="CC0000"/>
                </a:solidFill>
              </a:rPr>
              <a:t>convolution</a:t>
            </a:r>
            <a:r>
              <a:rPr lang="en-US" altLang="en-US" b="1"/>
              <a:t>, and are denoted by:</a:t>
            </a:r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2971800" y="2590800"/>
          <a:ext cx="22860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2286000" imgH="812520" progId="Equation.3">
                  <p:embed/>
                </p:oleObj>
              </mc:Choice>
              <mc:Fallback>
                <p:oleObj name="Equation" r:id="rId3" imgW="228600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590800"/>
                        <a:ext cx="2286000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914400" y="3505200"/>
            <a:ext cx="746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We also introduce the </a:t>
            </a:r>
            <a:r>
              <a:rPr lang="en-US" altLang="en-US" b="1">
                <a:solidFill>
                  <a:srgbClr val="CC0000"/>
                </a:solidFill>
              </a:rPr>
              <a:t>unit step function</a:t>
            </a:r>
            <a:r>
              <a:rPr lang="en-US" altLang="en-US" b="1"/>
              <a:t>:</a:t>
            </a:r>
          </a:p>
        </p:txBody>
      </p:sp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2133600" y="4038600"/>
          <a:ext cx="48133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5" imgW="4813200" imgH="838080" progId="Equation.3">
                  <p:embed/>
                </p:oleObj>
              </mc:Choice>
              <mc:Fallback>
                <p:oleObj name="Equation" r:id="rId5" imgW="481320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038600"/>
                        <a:ext cx="48133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914400" y="4876800"/>
            <a:ext cx="746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Note also:</a:t>
            </a:r>
          </a:p>
        </p:txBody>
      </p:sp>
      <p:graphicFrame>
        <p:nvGraphicFramePr>
          <p:cNvPr id="9224" name="Object 8"/>
          <p:cNvGraphicFramePr>
            <a:graphicFrameLocks noChangeAspect="1"/>
          </p:cNvGraphicFramePr>
          <p:nvPr/>
        </p:nvGraphicFramePr>
        <p:xfrm>
          <a:off x="3048000" y="5029200"/>
          <a:ext cx="20193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7" imgW="2019240" imgH="1028520" progId="Equation.3">
                  <p:embed/>
                </p:oleObj>
              </mc:Choice>
              <mc:Fallback>
                <p:oleObj name="Equation" r:id="rId7" imgW="2019240" imgH="1028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5029200"/>
                        <a:ext cx="2019300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9611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4CE3E-2EFF-46A5-BA9C-93592B1C8B56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Poles and Zeros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762000" y="1447800"/>
            <a:ext cx="78486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/>
              <a:t>When </a:t>
            </a:r>
            <a:r>
              <a:rPr lang="en-US" altLang="en-US" b="1" i="1"/>
              <a:t>X</a:t>
            </a:r>
            <a:r>
              <a:rPr lang="en-US" altLang="en-US" b="1"/>
              <a:t>(</a:t>
            </a:r>
            <a:r>
              <a:rPr lang="en-US" altLang="en-US" b="1" i="1"/>
              <a:t>z</a:t>
            </a:r>
            <a:r>
              <a:rPr lang="en-US" altLang="en-US" b="1"/>
              <a:t>) is a rational function, i.e., a ration of polynomials in </a:t>
            </a:r>
            <a:r>
              <a:rPr lang="en-US" altLang="en-US" b="1" i="1"/>
              <a:t>z</a:t>
            </a:r>
            <a:r>
              <a:rPr lang="en-US" altLang="en-US" b="1"/>
              <a:t>, then: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 b="1"/>
              <a:t>The roots of the numerator polynomial are referred to as </a:t>
            </a:r>
            <a:r>
              <a:rPr lang="en-US" altLang="en-US" b="1">
                <a:solidFill>
                  <a:srgbClr val="CC0000"/>
                </a:solidFill>
              </a:rPr>
              <a:t>the zeros of </a:t>
            </a:r>
            <a:r>
              <a:rPr lang="en-US" altLang="en-US" b="1" i="1">
                <a:solidFill>
                  <a:srgbClr val="CC0000"/>
                </a:solidFill>
              </a:rPr>
              <a:t>X</a:t>
            </a:r>
            <a:r>
              <a:rPr lang="en-US" altLang="en-US" b="1">
                <a:solidFill>
                  <a:srgbClr val="CC0000"/>
                </a:solidFill>
              </a:rPr>
              <a:t>(</a:t>
            </a:r>
            <a:r>
              <a:rPr lang="en-US" altLang="en-US" b="1" i="1">
                <a:solidFill>
                  <a:srgbClr val="CC0000"/>
                </a:solidFill>
              </a:rPr>
              <a:t>z</a:t>
            </a:r>
            <a:r>
              <a:rPr lang="en-US" altLang="en-US" b="1">
                <a:solidFill>
                  <a:srgbClr val="CC0000"/>
                </a:solidFill>
              </a:rPr>
              <a:t>)</a:t>
            </a:r>
            <a:r>
              <a:rPr lang="en-US" altLang="en-US" b="1"/>
              <a:t>, and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 b="1"/>
              <a:t>The roots of the denominator polynomial are referred to as </a:t>
            </a:r>
            <a:r>
              <a:rPr lang="en-US" altLang="en-US" b="1">
                <a:solidFill>
                  <a:srgbClr val="CC0000"/>
                </a:solidFill>
              </a:rPr>
              <a:t>the poles of </a:t>
            </a:r>
            <a:r>
              <a:rPr lang="en-US" altLang="en-US" b="1" i="1">
                <a:solidFill>
                  <a:srgbClr val="CC0000"/>
                </a:solidFill>
              </a:rPr>
              <a:t>X</a:t>
            </a:r>
            <a:r>
              <a:rPr lang="en-US" altLang="en-US" b="1">
                <a:solidFill>
                  <a:srgbClr val="CC0000"/>
                </a:solidFill>
              </a:rPr>
              <a:t>(</a:t>
            </a:r>
            <a:r>
              <a:rPr lang="en-US" altLang="en-US" b="1" i="1">
                <a:solidFill>
                  <a:srgbClr val="CC0000"/>
                </a:solidFill>
              </a:rPr>
              <a:t>z</a:t>
            </a:r>
            <a:r>
              <a:rPr lang="en-US" altLang="en-US" b="1">
                <a:solidFill>
                  <a:srgbClr val="CC0000"/>
                </a:solidFill>
              </a:rPr>
              <a:t>)</a:t>
            </a:r>
            <a:r>
              <a:rPr lang="en-US" altLang="en-US" b="1"/>
              <a:t>.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85800" y="4191000"/>
            <a:ext cx="80010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CC0000"/>
                </a:solidFill>
              </a:rPr>
              <a:t>Note</a:t>
            </a:r>
            <a:r>
              <a:rPr lang="en-US" altLang="en-US" b="1"/>
              <a:t> that no poles of </a:t>
            </a:r>
            <a:r>
              <a:rPr lang="en-US" altLang="en-US" b="1" i="1"/>
              <a:t>X</a:t>
            </a:r>
            <a:r>
              <a:rPr lang="en-US" altLang="en-US" b="1"/>
              <a:t>(</a:t>
            </a:r>
            <a:r>
              <a:rPr lang="en-US" altLang="en-US" b="1" i="1"/>
              <a:t>z</a:t>
            </a:r>
            <a:r>
              <a:rPr lang="en-US" altLang="en-US" b="1"/>
              <a:t>) can occur within the region of convergence since the z-transform does not converge at a pole. </a:t>
            </a:r>
          </a:p>
          <a:p>
            <a:pPr>
              <a:spcBef>
                <a:spcPct val="50000"/>
              </a:spcBef>
            </a:pPr>
            <a:r>
              <a:rPr lang="en-US" altLang="en-US" b="1"/>
              <a:t>Furthermore, the region of convergence is bounded by poles.</a:t>
            </a:r>
          </a:p>
        </p:txBody>
      </p:sp>
    </p:spTree>
    <p:extLst>
      <p:ext uri="{BB962C8B-B14F-4D97-AF65-F5344CB8AC3E}">
        <p14:creationId xmlns:p14="http://schemas.microsoft.com/office/powerpoint/2010/main" val="1115331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C094-45C6-4332-A833-6319C943BD87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2300" name="Freeform 12" descr="Wide downward diagonal"/>
          <p:cNvSpPr>
            <a:spLocks/>
          </p:cNvSpPr>
          <p:nvPr/>
        </p:nvSpPr>
        <p:spPr bwMode="auto">
          <a:xfrm>
            <a:off x="6477000" y="1447800"/>
            <a:ext cx="1944688" cy="1990725"/>
          </a:xfrm>
          <a:custGeom>
            <a:avLst/>
            <a:gdLst>
              <a:gd name="T0" fmla="*/ 30 w 1225"/>
              <a:gd name="T1" fmla="*/ 144 h 1254"/>
              <a:gd name="T2" fmla="*/ 30 w 1225"/>
              <a:gd name="T3" fmla="*/ 668 h 1254"/>
              <a:gd name="T4" fmla="*/ 133 w 1225"/>
              <a:gd name="T5" fmla="*/ 866 h 1254"/>
              <a:gd name="T6" fmla="*/ 168 w 1225"/>
              <a:gd name="T7" fmla="*/ 960 h 1254"/>
              <a:gd name="T8" fmla="*/ 253 w 1225"/>
              <a:gd name="T9" fmla="*/ 1055 h 1254"/>
              <a:gd name="T10" fmla="*/ 339 w 1225"/>
              <a:gd name="T11" fmla="*/ 1124 h 1254"/>
              <a:gd name="T12" fmla="*/ 417 w 1225"/>
              <a:gd name="T13" fmla="*/ 1149 h 1254"/>
              <a:gd name="T14" fmla="*/ 503 w 1225"/>
              <a:gd name="T15" fmla="*/ 1184 h 1254"/>
              <a:gd name="T16" fmla="*/ 778 w 1225"/>
              <a:gd name="T17" fmla="*/ 1244 h 1254"/>
              <a:gd name="T18" fmla="*/ 1062 w 1225"/>
              <a:gd name="T19" fmla="*/ 1235 h 1254"/>
              <a:gd name="T20" fmla="*/ 1165 w 1225"/>
              <a:gd name="T21" fmla="*/ 1192 h 1254"/>
              <a:gd name="T22" fmla="*/ 1225 w 1225"/>
              <a:gd name="T23" fmla="*/ 1124 h 1254"/>
              <a:gd name="T24" fmla="*/ 1191 w 1225"/>
              <a:gd name="T25" fmla="*/ 840 h 1254"/>
              <a:gd name="T26" fmla="*/ 1182 w 1225"/>
              <a:gd name="T27" fmla="*/ 324 h 1254"/>
              <a:gd name="T28" fmla="*/ 1122 w 1225"/>
              <a:gd name="T29" fmla="*/ 238 h 1254"/>
              <a:gd name="T30" fmla="*/ 1044 w 1225"/>
              <a:gd name="T31" fmla="*/ 135 h 1254"/>
              <a:gd name="T32" fmla="*/ 1010 w 1225"/>
              <a:gd name="T33" fmla="*/ 83 h 1254"/>
              <a:gd name="T34" fmla="*/ 864 w 1225"/>
              <a:gd name="T35" fmla="*/ 23 h 1254"/>
              <a:gd name="T36" fmla="*/ 159 w 1225"/>
              <a:gd name="T37" fmla="*/ 66 h 1254"/>
              <a:gd name="T38" fmla="*/ 64 w 1225"/>
              <a:gd name="T39" fmla="*/ 144 h 1254"/>
              <a:gd name="T40" fmla="*/ 30 w 1225"/>
              <a:gd name="T41" fmla="*/ 144 h 1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225" h="1254">
                <a:moveTo>
                  <a:pt x="30" y="144"/>
                </a:moveTo>
                <a:cubicBezTo>
                  <a:pt x="26" y="303"/>
                  <a:pt x="0" y="503"/>
                  <a:pt x="30" y="668"/>
                </a:cubicBezTo>
                <a:cubicBezTo>
                  <a:pt x="42" y="732"/>
                  <a:pt x="103" y="804"/>
                  <a:pt x="133" y="866"/>
                </a:cubicBezTo>
                <a:cubicBezTo>
                  <a:pt x="141" y="903"/>
                  <a:pt x="140" y="934"/>
                  <a:pt x="168" y="960"/>
                </a:cubicBezTo>
                <a:cubicBezTo>
                  <a:pt x="179" y="1010"/>
                  <a:pt x="212" y="1028"/>
                  <a:pt x="253" y="1055"/>
                </a:cubicBezTo>
                <a:cubicBezTo>
                  <a:pt x="283" y="1075"/>
                  <a:pt x="310" y="1104"/>
                  <a:pt x="339" y="1124"/>
                </a:cubicBezTo>
                <a:cubicBezTo>
                  <a:pt x="358" y="1137"/>
                  <a:pt x="395" y="1142"/>
                  <a:pt x="417" y="1149"/>
                </a:cubicBezTo>
                <a:cubicBezTo>
                  <a:pt x="445" y="1169"/>
                  <a:pt x="471" y="1173"/>
                  <a:pt x="503" y="1184"/>
                </a:cubicBezTo>
                <a:cubicBezTo>
                  <a:pt x="594" y="1254"/>
                  <a:pt x="648" y="1237"/>
                  <a:pt x="778" y="1244"/>
                </a:cubicBezTo>
                <a:cubicBezTo>
                  <a:pt x="873" y="1241"/>
                  <a:pt x="968" y="1246"/>
                  <a:pt x="1062" y="1235"/>
                </a:cubicBezTo>
                <a:cubicBezTo>
                  <a:pt x="1099" y="1230"/>
                  <a:pt x="1129" y="1201"/>
                  <a:pt x="1165" y="1192"/>
                </a:cubicBezTo>
                <a:cubicBezTo>
                  <a:pt x="1190" y="1168"/>
                  <a:pt x="1213" y="1157"/>
                  <a:pt x="1225" y="1124"/>
                </a:cubicBezTo>
                <a:cubicBezTo>
                  <a:pt x="1219" y="1002"/>
                  <a:pt x="1210" y="945"/>
                  <a:pt x="1191" y="840"/>
                </a:cubicBezTo>
                <a:cubicBezTo>
                  <a:pt x="1188" y="668"/>
                  <a:pt x="1193" y="496"/>
                  <a:pt x="1182" y="324"/>
                </a:cubicBezTo>
                <a:cubicBezTo>
                  <a:pt x="1181" y="305"/>
                  <a:pt x="1134" y="253"/>
                  <a:pt x="1122" y="238"/>
                </a:cubicBezTo>
                <a:cubicBezTo>
                  <a:pt x="1096" y="205"/>
                  <a:pt x="1070" y="168"/>
                  <a:pt x="1044" y="135"/>
                </a:cubicBezTo>
                <a:cubicBezTo>
                  <a:pt x="1031" y="119"/>
                  <a:pt x="1027" y="94"/>
                  <a:pt x="1010" y="83"/>
                </a:cubicBezTo>
                <a:cubicBezTo>
                  <a:pt x="966" y="54"/>
                  <a:pt x="915" y="37"/>
                  <a:pt x="864" y="23"/>
                </a:cubicBezTo>
                <a:cubicBezTo>
                  <a:pt x="647" y="28"/>
                  <a:pt x="373" y="0"/>
                  <a:pt x="159" y="66"/>
                </a:cubicBezTo>
                <a:cubicBezTo>
                  <a:pt x="126" y="99"/>
                  <a:pt x="111" y="131"/>
                  <a:pt x="64" y="144"/>
                </a:cubicBezTo>
                <a:cubicBezTo>
                  <a:pt x="27" y="154"/>
                  <a:pt x="30" y="163"/>
                  <a:pt x="30" y="144"/>
                </a:cubicBezTo>
                <a:close/>
              </a:path>
            </a:pathLst>
          </a:custGeom>
          <a:pattFill prst="wdDnDiag">
            <a:fgClr>
              <a:srgbClr val="969696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prstDash val="sysDot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graphicFrame>
        <p:nvGraphicFramePr>
          <p:cNvPr id="12291" name="Object 3"/>
          <p:cNvGraphicFramePr>
            <a:graphicFrameLocks noChangeAspect="1"/>
          </p:cNvGraphicFramePr>
          <p:nvPr/>
        </p:nvGraphicFramePr>
        <p:xfrm>
          <a:off x="1905000" y="1828800"/>
          <a:ext cx="1803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1803240" imgH="431640" progId="Equation.3">
                  <p:embed/>
                </p:oleObj>
              </mc:Choice>
              <mc:Fallback>
                <p:oleObj name="Equation" r:id="rId3" imgW="18032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828800"/>
                        <a:ext cx="18034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09600" y="2362200"/>
            <a:ext cx="487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The z-transform is given by:</a:t>
            </a:r>
          </a:p>
        </p:txBody>
      </p:sp>
      <p:graphicFrame>
        <p:nvGraphicFramePr>
          <p:cNvPr id="12293" name="Object 5"/>
          <p:cNvGraphicFramePr>
            <a:graphicFrameLocks noChangeAspect="1"/>
          </p:cNvGraphicFramePr>
          <p:nvPr/>
        </p:nvGraphicFramePr>
        <p:xfrm>
          <a:off x="1828800" y="2819400"/>
          <a:ext cx="46482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5" imgW="4647960" imgH="1041120" progId="Equation.3">
                  <p:embed/>
                </p:oleObj>
              </mc:Choice>
              <mc:Fallback>
                <p:oleObj name="Equation" r:id="rId5" imgW="4647960" imgH="1041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819400"/>
                        <a:ext cx="4648200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609600" y="3886200"/>
            <a:ext cx="487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Which converges to:</a:t>
            </a:r>
          </a:p>
        </p:txBody>
      </p:sp>
      <p:graphicFrame>
        <p:nvGraphicFramePr>
          <p:cNvPr id="12295" name="Object 7"/>
          <p:cNvGraphicFramePr>
            <a:graphicFrameLocks noChangeAspect="1"/>
          </p:cNvGraphicFramePr>
          <p:nvPr/>
        </p:nvGraphicFramePr>
        <p:xfrm>
          <a:off x="1905000" y="4343400"/>
          <a:ext cx="44450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7" imgW="4444920" imgH="761760" progId="Equation.3">
                  <p:embed/>
                </p:oleObj>
              </mc:Choice>
              <mc:Fallback>
                <p:oleObj name="Equation" r:id="rId7" imgW="4444920" imgH="761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343400"/>
                        <a:ext cx="44450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609600" y="5181600"/>
            <a:ext cx="754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Clearly, </a:t>
            </a:r>
            <a:r>
              <a:rPr lang="en-US" altLang="en-US" b="1" i="1"/>
              <a:t>X</a:t>
            </a:r>
            <a:r>
              <a:rPr lang="en-US" altLang="en-US" b="1"/>
              <a:t>(</a:t>
            </a:r>
            <a:r>
              <a:rPr lang="en-US" altLang="en-US" b="1" i="1"/>
              <a:t>z</a:t>
            </a:r>
            <a:r>
              <a:rPr lang="en-US" altLang="en-US" b="1"/>
              <a:t>) has a zero at </a:t>
            </a:r>
            <a:r>
              <a:rPr lang="en-US" altLang="en-US" b="1" i="1"/>
              <a:t>z</a:t>
            </a:r>
            <a:r>
              <a:rPr lang="en-US" altLang="en-US" b="1"/>
              <a:t> = 0 and a pole at </a:t>
            </a:r>
            <a:r>
              <a:rPr lang="en-US" altLang="en-US" b="1" i="1"/>
              <a:t>z</a:t>
            </a:r>
            <a:r>
              <a:rPr lang="en-US" altLang="en-US" b="1"/>
              <a:t> = </a:t>
            </a:r>
            <a:r>
              <a:rPr lang="en-US" altLang="en-US" b="1" i="1"/>
              <a:t>a</a:t>
            </a:r>
            <a:r>
              <a:rPr lang="en-US" altLang="en-US" b="1"/>
              <a:t>.</a:t>
            </a: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7391400" y="1295400"/>
            <a:ext cx="0" cy="213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>
            <a:off x="6324600" y="2438400"/>
            <a:ext cx="2209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9" name="Oval 11"/>
          <p:cNvSpPr>
            <a:spLocks noChangeArrowheads="1"/>
          </p:cNvSpPr>
          <p:nvPr/>
        </p:nvSpPr>
        <p:spPr bwMode="auto">
          <a:xfrm>
            <a:off x="6934200" y="1981200"/>
            <a:ext cx="914400" cy="914400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>
            <a:off x="7391400" y="1371600"/>
            <a:ext cx="0" cy="1524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6543675" y="2438400"/>
            <a:ext cx="16859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7677150" y="2130425"/>
            <a:ext cx="379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>
                <a:sym typeface="Symbol" pitchFamily="18" charset="2"/>
              </a:rPr>
              <a:t></a:t>
            </a:r>
            <a:endParaRPr lang="en-US" altLang="en-US" sz="2800" b="1"/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7772400" y="23622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</a:t>
            </a:r>
          </a:p>
        </p:txBody>
      </p:sp>
      <p:sp>
        <p:nvSpPr>
          <p:cNvPr id="12308" name="Oval 20"/>
          <p:cNvSpPr>
            <a:spLocks noChangeArrowheads="1"/>
          </p:cNvSpPr>
          <p:nvPr/>
        </p:nvSpPr>
        <p:spPr bwMode="auto">
          <a:xfrm>
            <a:off x="7315200" y="2362200"/>
            <a:ext cx="152400" cy="152400"/>
          </a:xfrm>
          <a:prstGeom prst="ellipse">
            <a:avLst/>
          </a:prstGeom>
          <a:solidFill>
            <a:schemeClr val="bg1">
              <a:alpha val="5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4953000" y="1676400"/>
            <a:ext cx="22717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Region of convergence</a:t>
            </a:r>
          </a:p>
        </p:txBody>
      </p:sp>
    </p:spTree>
    <p:extLst>
      <p:ext uri="{BB962C8B-B14F-4D97-AF65-F5344CB8AC3E}">
        <p14:creationId xmlns:p14="http://schemas.microsoft.com/office/powerpoint/2010/main" val="2957082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617</Words>
  <Application>Microsoft Office PowerPoint</Application>
  <PresentationFormat>On-screen Show (4:3)</PresentationFormat>
  <Paragraphs>65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Microsoft Equation 3.0</vt:lpstr>
      <vt:lpstr>z-Transform</vt:lpstr>
      <vt:lpstr>The Transforms</vt:lpstr>
      <vt:lpstr>Relationship to Fourier Transform</vt:lpstr>
      <vt:lpstr>Region of Convergence</vt:lpstr>
      <vt:lpstr>Convergence, continued</vt:lpstr>
      <vt:lpstr>Some Special Functions</vt:lpstr>
      <vt:lpstr>Convolution, Unit Step</vt:lpstr>
      <vt:lpstr>Poles and Zeros</vt:lpstr>
      <vt:lpstr>Example</vt:lpstr>
      <vt:lpstr>Convergence of Finite Sequences</vt:lpstr>
      <vt:lpstr>Inverse z-Transform </vt:lpstr>
      <vt:lpstr>Properties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z-Transform</dc:title>
  <dc:creator>sabah</dc:creator>
  <cp:lastModifiedBy>s</cp:lastModifiedBy>
  <cp:revision>1</cp:revision>
  <dcterms:created xsi:type="dcterms:W3CDTF">2006-08-16T00:00:00Z</dcterms:created>
  <dcterms:modified xsi:type="dcterms:W3CDTF">2018-11-21T16:10:08Z</dcterms:modified>
</cp:coreProperties>
</file>